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40.jpeg" ContentType="image/jpeg"/>
  <Override PartName="/ppt/media/image47.png" ContentType="image/png"/>
  <Override PartName="/ppt/media/image10.png" ContentType="image/png"/>
  <Override PartName="/ppt/media/image38.jpeg" ContentType="image/jpeg"/>
  <Override PartName="/ppt/media/image35.png" ContentType="image/png"/>
  <Override PartName="/ppt/media/image28.png" ContentType="image/png"/>
  <Override PartName="/ppt/media/image43.jpeg" ContentType="image/jpeg"/>
  <Override PartName="/ppt/media/image34.png" ContentType="image/png"/>
  <Override PartName="/ppt/media/image4.png" ContentType="image/png"/>
  <Override PartName="/ppt/media/image16.png" ContentType="image/png"/>
  <Override PartName="/ppt/media/image33.jpeg" ContentType="image/jpeg"/>
  <Override PartName="/ppt/media/image27.png" ContentType="image/png"/>
  <Override PartName="/ppt/media/image15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22.png" ContentType="image/png"/>
  <Override PartName="/ppt/media/image59.png" ContentType="image/png"/>
  <Override PartName="/ppt/media/image57.png" ContentType="image/png"/>
  <Override PartName="/ppt/media/image61.png" ContentType="image/png"/>
  <Override PartName="/ppt/media/image24.png" ContentType="image/png"/>
  <Override PartName="/ppt/media/image29.png" ContentType="image/png"/>
  <Override PartName="/ppt/media/image31.png" ContentType="image/png"/>
  <Override PartName="/ppt/media/image25.png" ContentType="image/png"/>
  <Override PartName="/ppt/media/image18.png" ContentType="image/png"/>
  <Override PartName="/ppt/media/image42.jpeg" ContentType="image/jpe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5.png" ContentType="image/png"/>
  <Override PartName="/ppt/media/image39.jpeg" ContentType="image/jpeg"/>
  <Override PartName="/ppt/media/image17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0.png" ContentType="image/png"/>
  <Override PartName="/ppt/media/image20.png" ContentType="image/png"/>
  <Override PartName="/ppt/media/image37.jpeg" ContentType="image/jpeg"/>
  <Override PartName="/ppt/media/image44.png" ContentType="image/png"/>
  <Override PartName="/ppt/media/image41.jpeg" ContentType="image/jpeg"/>
  <Override PartName="/ppt/media/image5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5.png" ContentType="image/png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dt" idx="9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40" name="PlaceHolder 5"/>
          <p:cNvSpPr>
            <a:spLocks noGrp="1"/>
          </p:cNvSpPr>
          <p:nvPr>
            <p:ph type="ftr" idx="10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41" name="PlaceHolder 6"/>
          <p:cNvSpPr>
            <a:spLocks noGrp="1"/>
          </p:cNvSpPr>
          <p:nvPr>
            <p:ph type="sldNum" idx="11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D19B61B-C958-4A70-881E-8531E95DFA1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CD34BCD-F842-47B3-A555-124F002F183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6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F05098F-D1E3-4E79-A5BE-8B7ABF2CE70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E8C61D3-51A0-4275-B50C-24766023EBC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48B15A8-134F-44F0-A2F8-A34B7EEB60B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6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9773718-2FEC-498B-885D-C995D372A37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6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E1C389C-2B1B-4F81-B066-CDC9846778A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6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45A9988-C8C0-46B1-9B83-D39A645DA1C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6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5FC53FA-F74B-40A1-9982-BA27AB0CD3A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6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4D6E7C2-C6BD-44A9-9B7D-22FCF1A2865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6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ED5C9D9-00DF-46A6-8AEE-291D6C263E3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6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6517E78-2E77-41BC-BBD8-B35EBCAB3F2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35A50A7-1FFF-4070-A2BC-C4E1425BC094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9603487-68DE-46F2-A858-FDF097CC8589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C398201-EC85-4EC0-B1DF-02692677E981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733C67C-F10B-498D-A4CF-BE17130C9D67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7B799C-3916-49D2-B9A5-7B991090DE86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12981F-B289-4104-B344-420357ADA5E2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83D5C2-872B-406C-8DFE-A3F79D91046B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5FD93B-165B-4BCF-B711-1E30B6733299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5A1621-7E0E-45CD-A8B5-58C3E290E7A1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5B7B97-A0A3-4426-9923-08D3D9965E18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8095ED-7D65-4090-B3A3-6A9A8DD7467B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2823471-5381-445B-B81F-DCD5BD26ADAE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EC501F-5D44-4A60-A75C-437E0E03A38D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D42E4C-0DCF-4208-82C4-0AB6E9A8E341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4D000A-CD52-4BDC-872E-905631891BC3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2CDFF5-DB0D-4052-A779-52ACCF7CD64F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CAACD8-3C13-4BD3-8E00-0272898639A7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267B79-C668-45CB-9038-E6E4FD5169B7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1B5D22E-0EA5-403F-ADC0-53E4DB21E075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2AD45A-0FF0-4084-9E54-6B70B11ACFB8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37DFA5E-9594-4586-91E8-4AD50D43B2E5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2A263AD-30A3-4EAC-88A2-98ADA6DD2DF4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F2FFE67-CA6B-4DA7-B145-9C841D0A2D39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27A82B0-40B6-4D23-B241-C87F2974E44B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716C22C-C90E-418A-8005-5C6D2509D3FA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A6A588E-EA56-4969-A5E9-2D798844C46E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41AEA12-2D8A-41D3-BA96-CCEA5A4223E3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FFBB0BE-E6A8-429E-B567-DCD48EA58D82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BC63D25-2BDB-472F-9C05-FDE262E91971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E9162C-6626-4BFB-9551-42616D4A9721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B8821E4-8267-48E0-88EF-90919558B8CF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BACDDCA-E37B-44E8-B65C-495A37278DFE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7AD64E7-14EC-41A3-BCED-3642EB8717AC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97CA1F7-9D8D-4481-ABB3-5B161CA85F8A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742E09E-13DE-46CD-9C9B-022F55A0FEDD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0AE031E-FFC3-45FF-9A4E-99D127D3342A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C4799C0-D485-40E4-B5CC-3AAF7A81C027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B99DD80-7657-4DF2-96C2-DF55D7A98500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F4241D7-F22A-4E3A-802A-6111659776BC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C4ADC04-6CD8-4606-BD40-5B4D9CE3600D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DB25398-CBFF-438E-993E-D1CC1BC9B409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B6049CD-9A77-425C-BF97-508324EFECAE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E9C6EC6-251A-4731-A08D-20C02A745BB7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0C5570-0A43-4B4B-B4D3-3B25304B3923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42DB2CC-32F0-4849-9B84-46E6A3925A54}" type="slidenum">
              <a:t>&lt;#&gt;</a:t>
            </a:fld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F597568-8624-4C14-AF5F-FDEA825A3CD6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CEFFA38-161E-4B82-B31F-8B0FE4071E31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C5D1258-C163-4F46-930F-FA441B00F563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C8E3F61-594A-4C7F-A5AF-7B36A3EC9900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FD7F100-22EA-4FE8-B965-9AF112A25458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4A57C40-EEBD-45F9-8B65-B2BCC9ACA454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56CDD6C-7C5F-41C3-9E86-20ED02858D1D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ECE953E-7213-4DFC-B8C2-7940E62D8090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8FBCDA4-FDB2-4CD1-B41F-7557D4B09B51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44C40ED-28AC-4A38-8BF7-6F0457DA5E3F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78DBB13-B9C5-49DC-A19F-937AFB1F040C}" type="slidenum">
              <a:t>&lt;#&gt;</a:t>
            </a:fld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55B3E3A-F50C-4C66-82B6-EBDC64DD78D4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1882221-A48B-4038-87DF-3DE8B3404C15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61E6B5B-42AB-4A05-9619-E9E18C56BD5B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6A414FA-0043-4570-910E-6491045AD375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0E789AA-31A7-454B-97E6-608438C5A3A4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8ED5A54-E676-4025-8983-6BE49FF6FB13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E1322E7-39F9-445A-A5BA-5BAD012F0C9A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5F49F24-94F5-4C84-8599-E3272AABAE07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6B68887-CDC6-46B1-97E5-6F3A375A51A0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E756FE8-4A3E-4327-B983-CF0F20114ADB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0C74FA5-000A-45F5-83B9-CFA3CD1741E7}" type="slidenum">
              <a:t>&lt;#&gt;</a:t>
            </a:fld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BC00FFF-0557-4A38-92B8-DDFD83272B4F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A8B44A-3C2E-491B-99C4-92B72DAB0F13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1814613-EB3D-485F-BB52-A51E5BDFF2EB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DBE163D-3C3F-47FB-B7DB-FF35F031411E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83CE603-6011-46C4-9FCC-352E25045BDB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53501C9-996F-484C-860B-DD4B59C51FDB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3672E24-8C5A-4939-883B-F5F6E2E02857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A643E566-2638-47AA-ADD6-84FC62B6BD06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21216EC-8AE9-4E6A-A5B4-C48F9A8DBE61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A306F55-7176-46A9-9797-79332D789E2E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5C6D41F-ABA4-45AD-A5CA-802621DC8B38}" type="slidenum">
              <a:t>&lt;#&gt;</a:t>
            </a:fld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3581ECD3-2F39-4C28-9F17-FCA41EB6426E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4CE30FF-5733-4362-B195-72D13E415273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CB9010D-F2CD-4057-8508-3592377D4DB8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F88562D-2E85-48DF-A658-730D6597B83E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A9736C99-E99D-4A24-B8CC-FCEF0BB27C0D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C4F356A-EF9A-40CA-9182-D5E977C2A570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CA37CA2-AB74-45CB-96BC-129A20C298E3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D68B584-1AC7-43F0-BFE0-D6C383FEC02D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7DD5374-A1ED-40A5-882B-EA514031B6F9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BB343B9-B9D3-4F4C-833A-B50FE359D61B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3C0B097-402E-4CDD-B587-2D37A3E6394C}" type="slidenum">
              <a:t>&lt;#&gt;</a:t>
            </a:fld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1701E59-DF42-460B-8486-85F7764914A1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9457B40-EF06-4358-9C3C-6B1B49E0040C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F0EE0B9-EB3E-4F56-B565-4FA1AE6062B3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8ADD64A-6C11-4FD1-B6FE-A8075DFAEDA6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51526B3-ABDE-4DB1-A6A5-555255B8A1B6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F49EB71-576D-45D4-8BB3-73E78758F9EF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EC472A-E0E4-44C7-84E9-30C43DF6BDAE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12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" name="Google Shape;11;p12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Google Shape;12;p12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sldNum" idx="1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AE505D2-22D3-4038-B41C-C3D2F2E4C96A}" type="slidenum">
              <a:rPr b="0" lang="en-US" sz="19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US" sz="1900" spc="-1" strike="noStrike"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77;p14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43" name="Google Shape;78;p14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" name="Google Shape;79;p14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sldNum" idx="2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7E94FC7-01BF-492D-AEDD-DFC3806E0868}" type="slidenum">
              <a:rPr b="0" lang="en-US" sz="19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US" sz="1900" spc="-1" strike="noStrike"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144;p16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85" name="Google Shape;145;p16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Google Shape;146;p16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sldNum" idx="3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243A40A-9DCA-4C87-90F6-5510E05AA35D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211;p18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27" name="Google Shape;212;p18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8" name="Google Shape;213;p18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sldNum" idx="4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2D2CFD7-9D45-4048-881B-C18386BCFDAD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900" spc="-1" strike="noStrike">
              <a:latin typeface="Times New Roman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278;p2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69" name="Google Shape;279;p2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0" name="Google Shape;280;p2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sldNum" idx="5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D82CE91-0FEE-497C-B623-B8D96FFD6A57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900" spc="-1" strike="noStrike">
              <a:latin typeface="Times New Roman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345;p22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11" name="Google Shape;346;p22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2" name="Google Shape;347;p22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13" name="PlaceHolder 1"/>
          <p:cNvSpPr>
            <a:spLocks noGrp="1"/>
          </p:cNvSpPr>
          <p:nvPr>
            <p:ph type="sldNum" idx="6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D864417-948E-4E32-880E-A543065B6EB4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900" spc="-1" strike="noStrike">
              <a:latin typeface="Times New Roman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412;p24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53" name="Google Shape;413;p24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4" name="Google Shape;414;p24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55" name="PlaceHolder 1"/>
          <p:cNvSpPr>
            <a:spLocks noGrp="1"/>
          </p:cNvSpPr>
          <p:nvPr>
            <p:ph type="sldNum" idx="7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8319179-FBE3-4418-A023-A34C1A055A2C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900" spc="-1" strike="noStrike">
              <a:latin typeface="Times New Roman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479;p26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95" name="Google Shape;480;p26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6" name="Google Shape;481;p26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97" name="PlaceHolder 1"/>
          <p:cNvSpPr>
            <a:spLocks noGrp="1"/>
          </p:cNvSpPr>
          <p:nvPr>
            <p:ph type="sldNum" idx="8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35191B0-2751-4926-8441-7B4104BD3288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900" spc="-1" strike="noStrike">
              <a:latin typeface="Times New Roman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slideLayout" Target="../slideLayouts/slideLayout73.xml"/><Relationship Id="rId9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85.xml"/><Relationship Id="rId4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jpe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jpeg"/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jpeg"/><Relationship Id="rId6" Type="http://schemas.openxmlformats.org/officeDocument/2006/relationships/image" Target="../media/image43.jpeg"/><Relationship Id="rId7" Type="http://schemas.openxmlformats.org/officeDocument/2006/relationships/image" Target="../media/image44.png"/><Relationship Id="rId8" Type="http://schemas.openxmlformats.org/officeDocument/2006/relationships/slideLayout" Target="../slideLayouts/slideLayout61.xml"/><Relationship Id="rId9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slideLayout" Target="../slideLayouts/slideLayout73.xml"/><Relationship Id="rId10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550;p1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343" name="Google Shape;551;p1"/>
          <p:cNvSpPr/>
          <p:nvPr/>
        </p:nvSpPr>
        <p:spPr>
          <a:xfrm>
            <a:off x="863640" y="1619280"/>
            <a:ext cx="7415640" cy="154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4850" spc="-1" strike="noStrike">
                <a:solidFill>
                  <a:srgbClr val="f5f0f0"/>
                </a:solidFill>
                <a:latin typeface="Merriweather"/>
                <a:ea typeface="Merriweather"/>
              </a:rPr>
              <a:t>Моделирование голограммы</a:t>
            </a:r>
            <a:endParaRPr b="0" lang="en-US" sz="4850" spc="-1" strike="noStrike">
              <a:latin typeface="Arial"/>
            </a:endParaRPr>
          </a:p>
        </p:txBody>
      </p:sp>
      <p:sp>
        <p:nvSpPr>
          <p:cNvPr id="344" name="Google Shape;552;p1"/>
          <p:cNvSpPr/>
          <p:nvPr/>
        </p:nvSpPr>
        <p:spPr>
          <a:xfrm>
            <a:off x="863640" y="3531960"/>
            <a:ext cx="7415640" cy="139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300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e2e6e9"/>
                </a:solidFill>
                <a:latin typeface="Merriweather"/>
                <a:ea typeface="Merriweather"/>
              </a:rPr>
              <a:t>Данная работа представляет комплексное исследование голографии, сочетающее экспериментальную часть и программное моделирование. 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45" name="Google Shape;553;p1"/>
          <p:cNvSpPr/>
          <p:nvPr/>
        </p:nvSpPr>
        <p:spPr>
          <a:xfrm>
            <a:off x="863640" y="6463800"/>
            <a:ext cx="394200" cy="394200"/>
          </a:xfrm>
          <a:prstGeom prst="roundRect">
            <a:avLst>
              <a:gd name="adj" fmla="val 46350"/>
            </a:avLst>
          </a:prstGeom>
          <a:noFill/>
          <a:ln w="9525">
            <a:solidFill>
              <a:srgbClr val="4d4d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Google Shape;554;p1"/>
          <p:cNvSpPr/>
          <p:nvPr/>
        </p:nvSpPr>
        <p:spPr>
          <a:xfrm>
            <a:off x="1382040" y="6178320"/>
            <a:ext cx="3614040" cy="8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41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b="1" lang="en-US" sz="2400" spc="-1" strike="noStrike">
                <a:solidFill>
                  <a:srgbClr val="e2e6e9"/>
                </a:solidFill>
                <a:latin typeface="Merriweather"/>
                <a:ea typeface="Merriweather"/>
              </a:rPr>
              <a:t>Арина Лузгина, группа Б02-305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7" name="Google Shape;555;p1"/>
          <p:cNvSpPr/>
          <p:nvPr/>
        </p:nvSpPr>
        <p:spPr>
          <a:xfrm>
            <a:off x="10523520" y="7291800"/>
            <a:ext cx="2999160" cy="87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adadad"/>
                </a:solidFill>
                <a:latin typeface="Arial"/>
                <a:ea typeface="Arial"/>
              </a:rPr>
              <a:t>“</a:t>
            </a:r>
            <a:r>
              <a:rPr b="0" lang="en-US" sz="1600" spc="-1" strike="noStrike">
                <a:solidFill>
                  <a:srgbClr val="adadad"/>
                </a:solidFill>
                <a:latin typeface="Arial"/>
                <a:ea typeface="Arial"/>
              </a:rPr>
              <a:t>The Brain of Alice Cooper” (Сальвадор Дали, 1973 г.)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348" name="Google Shape;556;p1" descr=""/>
          <p:cNvPicPr/>
          <p:nvPr/>
        </p:nvPicPr>
        <p:blipFill>
          <a:blip r:embed="rId2"/>
          <a:srcRect l="0" t="0" r="0" b="7173"/>
          <a:stretch/>
        </p:blipFill>
        <p:spPr>
          <a:xfrm>
            <a:off x="9144000" y="0"/>
            <a:ext cx="5485680" cy="7340040"/>
          </a:xfrm>
          <a:prstGeom prst="rect">
            <a:avLst/>
          </a:prstGeom>
          <a:ln w="0">
            <a:noFill/>
          </a:ln>
        </p:spPr>
      </p:pic>
      <p:sp>
        <p:nvSpPr>
          <p:cNvPr id="349" name="PlaceHolder 1"/>
          <p:cNvSpPr>
            <a:spLocks noGrp="1"/>
          </p:cNvSpPr>
          <p:nvPr>
            <p:ph type="sldNum" idx="12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4BE5978-9FFD-4AE3-A318-EB0979838CF8}" type="slidenum">
              <a:rPr b="0" lang="en-US" sz="19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US" sz="1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707;p10" descr=""/>
          <p:cNvPicPr/>
          <p:nvPr/>
        </p:nvPicPr>
        <p:blipFill>
          <a:blip r:embed="rId1"/>
          <a:stretch/>
        </p:blipFill>
        <p:spPr>
          <a:xfrm>
            <a:off x="4752360" y="1353960"/>
            <a:ext cx="2805120" cy="2910960"/>
          </a:xfrm>
          <a:prstGeom prst="rect">
            <a:avLst/>
          </a:prstGeom>
          <a:ln w="0">
            <a:noFill/>
          </a:ln>
        </p:spPr>
      </p:pic>
      <p:pic>
        <p:nvPicPr>
          <p:cNvPr id="459" name="Google Shape;708;p10" descr=""/>
          <p:cNvPicPr/>
          <p:nvPr/>
        </p:nvPicPr>
        <p:blipFill>
          <a:blip r:embed="rId2"/>
          <a:stretch/>
        </p:blipFill>
        <p:spPr>
          <a:xfrm>
            <a:off x="4699440" y="4480200"/>
            <a:ext cx="2805120" cy="2893680"/>
          </a:xfrm>
          <a:prstGeom prst="rect">
            <a:avLst/>
          </a:prstGeom>
          <a:ln w="0">
            <a:noFill/>
          </a:ln>
        </p:spPr>
      </p:pic>
      <p:pic>
        <p:nvPicPr>
          <p:cNvPr id="460" name="Google Shape;709;p10" descr=""/>
          <p:cNvPicPr/>
          <p:nvPr/>
        </p:nvPicPr>
        <p:blipFill>
          <a:blip r:embed="rId3"/>
          <a:stretch/>
        </p:blipFill>
        <p:spPr>
          <a:xfrm>
            <a:off x="11040840" y="1353960"/>
            <a:ext cx="2699640" cy="2901600"/>
          </a:xfrm>
          <a:prstGeom prst="rect">
            <a:avLst/>
          </a:prstGeom>
          <a:ln w="0">
            <a:noFill/>
          </a:ln>
        </p:spPr>
      </p:pic>
      <p:pic>
        <p:nvPicPr>
          <p:cNvPr id="461" name="Google Shape;710;p10" descr=""/>
          <p:cNvPicPr/>
          <p:nvPr/>
        </p:nvPicPr>
        <p:blipFill>
          <a:blip r:embed="rId4"/>
          <a:stretch/>
        </p:blipFill>
        <p:spPr>
          <a:xfrm>
            <a:off x="8322840" y="1363320"/>
            <a:ext cx="2717280" cy="2901600"/>
          </a:xfrm>
          <a:prstGeom prst="rect">
            <a:avLst/>
          </a:prstGeom>
          <a:ln w="0">
            <a:noFill/>
          </a:ln>
        </p:spPr>
      </p:pic>
      <p:pic>
        <p:nvPicPr>
          <p:cNvPr id="462" name="Google Shape;711;p10" descr=""/>
          <p:cNvPicPr/>
          <p:nvPr/>
        </p:nvPicPr>
        <p:blipFill>
          <a:blip r:embed="rId5"/>
          <a:stretch/>
        </p:blipFill>
        <p:spPr>
          <a:xfrm>
            <a:off x="11200320" y="4480200"/>
            <a:ext cx="2733480" cy="2950200"/>
          </a:xfrm>
          <a:prstGeom prst="rect">
            <a:avLst/>
          </a:prstGeom>
          <a:ln w="0">
            <a:noFill/>
          </a:ln>
        </p:spPr>
      </p:pic>
      <p:pic>
        <p:nvPicPr>
          <p:cNvPr id="463" name="Google Shape;712;p10" descr=""/>
          <p:cNvPicPr/>
          <p:nvPr/>
        </p:nvPicPr>
        <p:blipFill>
          <a:blip r:embed="rId6"/>
          <a:stretch/>
        </p:blipFill>
        <p:spPr>
          <a:xfrm>
            <a:off x="8280000" y="4480200"/>
            <a:ext cx="2919240" cy="2943720"/>
          </a:xfrm>
          <a:prstGeom prst="rect">
            <a:avLst/>
          </a:prstGeom>
          <a:ln w="0">
            <a:noFill/>
          </a:ln>
        </p:spPr>
      </p:pic>
      <p:pic>
        <p:nvPicPr>
          <p:cNvPr id="464" name="Google Shape;713;p10" descr=""/>
          <p:cNvPicPr/>
          <p:nvPr/>
        </p:nvPicPr>
        <p:blipFill>
          <a:blip r:embed="rId7"/>
          <a:stretch/>
        </p:blipFill>
        <p:spPr>
          <a:xfrm>
            <a:off x="239040" y="5307840"/>
            <a:ext cx="3356280" cy="1923480"/>
          </a:xfrm>
          <a:prstGeom prst="rect">
            <a:avLst/>
          </a:prstGeom>
          <a:ln w="0">
            <a:noFill/>
          </a:ln>
        </p:spPr>
      </p:pic>
      <p:sp>
        <p:nvSpPr>
          <p:cNvPr id="465" name="Google Shape;714;p10"/>
          <p:cNvSpPr/>
          <p:nvPr/>
        </p:nvSpPr>
        <p:spPr>
          <a:xfrm>
            <a:off x="696240" y="7431120"/>
            <a:ext cx="29991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Геометрия объекта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6" name="Google Shape;715;p10"/>
          <p:cNvSpPr/>
          <p:nvPr/>
        </p:nvSpPr>
        <p:spPr>
          <a:xfrm>
            <a:off x="1028160" y="2538360"/>
            <a:ext cx="616860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Google Shape;716;p10"/>
          <p:cNvSpPr/>
          <p:nvPr/>
        </p:nvSpPr>
        <p:spPr>
          <a:xfrm>
            <a:off x="1024560" y="2538360"/>
            <a:ext cx="26161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(Точечный источник)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8" name="Google Shape;717;p10"/>
          <p:cNvSpPr/>
          <p:nvPr/>
        </p:nvSpPr>
        <p:spPr>
          <a:xfrm>
            <a:off x="4699440" y="7424640"/>
            <a:ext cx="273348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Интерференционная картина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9" name="Google Shape;718;p10"/>
          <p:cNvSpPr/>
          <p:nvPr/>
        </p:nvSpPr>
        <p:spPr>
          <a:xfrm>
            <a:off x="9425160" y="7424640"/>
            <a:ext cx="299916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Восстановленное изображение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0" name="Google Shape;719;p10"/>
          <p:cNvSpPr/>
          <p:nvPr/>
        </p:nvSpPr>
        <p:spPr>
          <a:xfrm>
            <a:off x="12373560" y="7515720"/>
            <a:ext cx="2256120" cy="62388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Google Shape;720;p10"/>
          <p:cNvSpPr/>
          <p:nvPr/>
        </p:nvSpPr>
        <p:spPr>
          <a:xfrm>
            <a:off x="296280" y="444600"/>
            <a:ext cx="12438000" cy="69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4350" spc="-1" strike="noStrike">
                <a:solidFill>
                  <a:srgbClr val="f5f0f0"/>
                </a:solidFill>
                <a:latin typeface="Merriweather"/>
                <a:ea typeface="Merriweather"/>
              </a:rPr>
              <a:t>Результаты симмуляции голограммы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472" name="PlaceHolder 1"/>
          <p:cNvSpPr>
            <a:spLocks noGrp="1"/>
          </p:cNvSpPr>
          <p:nvPr>
            <p:ph type="sldNum" idx="20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FF13CE6-86B6-4F05-8A68-AF8E6EDF92F7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b="0" lang="en-US" sz="1900" spc="-1" strike="noStrike">
              <a:latin typeface="Times New Roman"/>
            </a:endParaRPr>
          </a:p>
        </p:txBody>
      </p:sp>
      <p:sp>
        <p:nvSpPr>
          <p:cNvPr id="473" name=""/>
          <p:cNvSpPr txBox="1"/>
          <p:nvPr/>
        </p:nvSpPr>
        <p:spPr>
          <a:xfrm>
            <a:off x="13998240" y="7712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CBB9B581-1F02-4534-A7C7-A61B7C8A9E38}" type="slidenum">
              <a:rPr b="0" lang="en-US" sz="2400" spc="-1" strike="noStrike">
                <a:latin typeface="Times New Roman"/>
              </a:rPr>
              <a:t>6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727;p11"/>
          <p:cNvSpPr/>
          <p:nvPr/>
        </p:nvSpPr>
        <p:spPr>
          <a:xfrm>
            <a:off x="863640" y="741240"/>
            <a:ext cx="462744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5f0f0"/>
                </a:solidFill>
                <a:latin typeface="Merriweather"/>
                <a:ea typeface="Merriweather"/>
              </a:rPr>
              <a:t>Итоги и выводы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75" name="Google Shape;728;p11"/>
          <p:cNvSpPr/>
          <p:nvPr/>
        </p:nvSpPr>
        <p:spPr>
          <a:xfrm>
            <a:off x="863640" y="1689840"/>
            <a:ext cx="356868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pc="-1" strike="noStrike">
                <a:solidFill>
                  <a:srgbClr val="e2e6e9"/>
                </a:solidFill>
                <a:latin typeface="Merriweather"/>
                <a:ea typeface="Merriweather"/>
              </a:rPr>
              <a:t>1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76" name="Google Shape;729;p11"/>
          <p:cNvSpPr/>
          <p:nvPr/>
        </p:nvSpPr>
        <p:spPr>
          <a:xfrm>
            <a:off x="1490040" y="2242800"/>
            <a:ext cx="235656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"/>
                <a:ea typeface="Merriweather"/>
              </a:rPr>
              <a:t>Запись голограммы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7" name="Google Shape;730;p11"/>
          <p:cNvSpPr/>
          <p:nvPr/>
        </p:nvSpPr>
        <p:spPr>
          <a:xfrm>
            <a:off x="863640" y="2932200"/>
            <a:ext cx="356868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58000"/>
              </a:lnSpc>
              <a:buNone/>
              <a:tabLst>
                <a:tab algn="l" pos="0"/>
              </a:tabLst>
            </a:pPr>
            <a:r>
              <a:rPr b="0" lang="en-US" sz="1450" spc="-1" strike="noStrike">
                <a:solidFill>
                  <a:srgbClr val="e2e6e9"/>
                </a:solidFill>
                <a:latin typeface="Merriweather"/>
                <a:ea typeface="Merriweather"/>
              </a:rPr>
              <a:t>Успешно записана голограмма объёмного источника, хотя и с ограничениями.</a:t>
            </a:r>
            <a:endParaRPr b="0" lang="en-US" sz="1450" spc="-1" strike="noStrike">
              <a:latin typeface="Arial"/>
            </a:endParaRPr>
          </a:p>
        </p:txBody>
      </p:sp>
      <p:sp>
        <p:nvSpPr>
          <p:cNvPr id="478" name="Google Shape;731;p11"/>
          <p:cNvSpPr/>
          <p:nvPr/>
        </p:nvSpPr>
        <p:spPr>
          <a:xfrm>
            <a:off x="4710960" y="1689840"/>
            <a:ext cx="356868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pc="-1" strike="noStrike">
                <a:solidFill>
                  <a:srgbClr val="e2e6e9"/>
                </a:solidFill>
                <a:latin typeface="Merriweather"/>
                <a:ea typeface="Merriweather"/>
              </a:rPr>
              <a:t>2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79" name="Google Shape;732;p11"/>
          <p:cNvSpPr/>
          <p:nvPr/>
        </p:nvSpPr>
        <p:spPr>
          <a:xfrm>
            <a:off x="4717440" y="2300400"/>
            <a:ext cx="356220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"/>
                <a:ea typeface="Merriweather"/>
              </a:rPr>
              <a:t>Выявленные причины неудач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0" name="Google Shape;733;p11"/>
          <p:cNvSpPr/>
          <p:nvPr/>
        </p:nvSpPr>
        <p:spPr>
          <a:xfrm>
            <a:off x="4710960" y="2932200"/>
            <a:ext cx="3568680" cy="11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58000"/>
              </a:lnSpc>
              <a:buNone/>
              <a:tabLst>
                <a:tab algn="l" pos="0"/>
              </a:tabLst>
            </a:pPr>
            <a:r>
              <a:rPr b="0" lang="en-US" sz="1450" spc="-1" strike="noStrike">
                <a:solidFill>
                  <a:srgbClr val="e2e6e9"/>
                </a:solidFill>
                <a:latin typeface="Merriweather"/>
                <a:ea typeface="Merriweather"/>
              </a:rPr>
              <a:t>Определён ряд факторов, влияющих на качество записи: качество пластинок, характеристики лазера, вибрации и реактивы.</a:t>
            </a:r>
            <a:endParaRPr b="0" lang="en-US" sz="1450" spc="-1" strike="noStrike">
              <a:latin typeface="Arial"/>
            </a:endParaRPr>
          </a:p>
        </p:txBody>
      </p:sp>
      <p:sp>
        <p:nvSpPr>
          <p:cNvPr id="481" name="Google Shape;734;p11"/>
          <p:cNvSpPr/>
          <p:nvPr/>
        </p:nvSpPr>
        <p:spPr>
          <a:xfrm>
            <a:off x="2787120" y="4764960"/>
            <a:ext cx="356868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pc="-1" strike="noStrike">
                <a:solidFill>
                  <a:srgbClr val="e2e6e9"/>
                </a:solidFill>
                <a:latin typeface="Merriweather"/>
                <a:ea typeface="Merriweather"/>
              </a:rPr>
              <a:t>3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82" name="Google Shape;735;p11"/>
          <p:cNvSpPr/>
          <p:nvPr/>
        </p:nvSpPr>
        <p:spPr>
          <a:xfrm>
            <a:off x="3299400" y="5402520"/>
            <a:ext cx="254448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"/>
                <a:ea typeface="Merriweather"/>
              </a:rPr>
              <a:t>Программная модель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3" name="Google Shape;736;p11"/>
          <p:cNvSpPr/>
          <p:nvPr/>
        </p:nvSpPr>
        <p:spPr>
          <a:xfrm>
            <a:off x="2787120" y="6007320"/>
            <a:ext cx="3568680" cy="148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58000"/>
              </a:lnSpc>
              <a:buNone/>
              <a:tabLst>
                <a:tab algn="l" pos="0"/>
              </a:tabLst>
            </a:pPr>
            <a:r>
              <a:rPr b="0" lang="en-US" sz="1450" spc="-1" strike="noStrike">
                <a:solidFill>
                  <a:srgbClr val="e2e6e9"/>
                </a:solidFill>
                <a:latin typeface="Merriweather"/>
                <a:ea typeface="Merriweather"/>
              </a:rPr>
              <a:t>Реализована программная модель записи и восстановления голограммы, демонстрирующая интерференционные паттерны и параллакс для точечных источников.</a:t>
            </a:r>
            <a:endParaRPr b="0" lang="en-US" sz="1450" spc="-1" strike="noStrike">
              <a:latin typeface="Arial"/>
            </a:endParaRPr>
          </a:p>
        </p:txBody>
      </p:sp>
      <p:pic>
        <p:nvPicPr>
          <p:cNvPr id="484" name="Google Shape;737;p11" descr=""/>
          <p:cNvPicPr/>
          <p:nvPr/>
        </p:nvPicPr>
        <p:blipFill>
          <a:blip r:embed="rId1"/>
          <a:srcRect l="0" t="26105" r="0" b="0"/>
          <a:stretch/>
        </p:blipFill>
        <p:spPr>
          <a:xfrm>
            <a:off x="9144000" y="0"/>
            <a:ext cx="5485680" cy="5469120"/>
          </a:xfrm>
          <a:prstGeom prst="rect">
            <a:avLst/>
          </a:prstGeom>
          <a:ln w="0">
            <a:noFill/>
          </a:ln>
        </p:spPr>
      </p:pic>
      <p:pic>
        <p:nvPicPr>
          <p:cNvPr id="485" name="Google Shape;738;p11" descr=""/>
          <p:cNvPicPr/>
          <p:nvPr/>
        </p:nvPicPr>
        <p:blipFill>
          <a:blip r:embed="rId2"/>
          <a:srcRect l="770" t="11947" r="-770" b="14723"/>
          <a:stretch/>
        </p:blipFill>
        <p:spPr>
          <a:xfrm>
            <a:off x="9144000" y="5469840"/>
            <a:ext cx="5539320" cy="2759040"/>
          </a:xfrm>
          <a:prstGeom prst="rect">
            <a:avLst/>
          </a:prstGeom>
          <a:ln w="0">
            <a:noFill/>
          </a:ln>
        </p:spPr>
      </p:pic>
      <p:sp>
        <p:nvSpPr>
          <p:cNvPr id="486" name="PlaceHolder 1"/>
          <p:cNvSpPr>
            <a:spLocks noGrp="1"/>
          </p:cNvSpPr>
          <p:nvPr>
            <p:ph type="sldNum" idx="21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C517491-FD75-4523-815A-523AE4387C91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b="0" lang="en-US" sz="1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563;p2"/>
          <p:cNvSpPr/>
          <p:nvPr/>
        </p:nvSpPr>
        <p:spPr>
          <a:xfrm>
            <a:off x="311760" y="466920"/>
            <a:ext cx="3972600" cy="116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План доклада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51" name="Google Shape;564;p2"/>
          <p:cNvSpPr/>
          <p:nvPr/>
        </p:nvSpPr>
        <p:spPr>
          <a:xfrm>
            <a:off x="311760" y="2669760"/>
            <a:ext cx="5648400" cy="48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Введение;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Необходимая теория;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Оборудование;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Создание голограммы;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Описание эксперимента;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Моделирование голограммы;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Результаты;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Выводы.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352" name="Google Shape;565;p2" descr=""/>
          <p:cNvPicPr/>
          <p:nvPr/>
        </p:nvPicPr>
        <p:blipFill>
          <a:blip r:embed="rId1"/>
          <a:stretch/>
        </p:blipFill>
        <p:spPr>
          <a:xfrm>
            <a:off x="4971240" y="965160"/>
            <a:ext cx="8472960" cy="6298920"/>
          </a:xfrm>
          <a:prstGeom prst="rect">
            <a:avLst/>
          </a:prstGeom>
          <a:ln w="0">
            <a:noFill/>
          </a:ln>
        </p:spPr>
      </p:pic>
      <p:sp>
        <p:nvSpPr>
          <p:cNvPr id="353" name="Google Shape;566;p2"/>
          <p:cNvSpPr/>
          <p:nvPr/>
        </p:nvSpPr>
        <p:spPr>
          <a:xfrm rot="1719600">
            <a:off x="7145280" y="2322720"/>
            <a:ext cx="889920" cy="4708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365760" bIns="36576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недели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4" name="Google Shape;567;p2"/>
          <p:cNvSpPr/>
          <p:nvPr/>
        </p:nvSpPr>
        <p:spPr>
          <a:xfrm>
            <a:off x="6897240" y="4601520"/>
            <a:ext cx="178956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(2 месяца спустя)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5" name="Google Shape;568;p2"/>
          <p:cNvSpPr/>
          <p:nvPr/>
        </p:nvSpPr>
        <p:spPr>
          <a:xfrm>
            <a:off x="12373920" y="7605360"/>
            <a:ext cx="2256120" cy="62388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PlaceHolder 1"/>
          <p:cNvSpPr>
            <a:spLocks noGrp="1"/>
          </p:cNvSpPr>
          <p:nvPr>
            <p:ph type="sldNum" idx="13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83F8E36-15D7-4C81-AC77-C2FB9B59343F}" type="slidenum">
              <a:rPr b="0" lang="en-US" sz="190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fld>
            <a:endParaRPr b="0" lang="en-US" sz="1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575;p3"/>
          <p:cNvSpPr/>
          <p:nvPr/>
        </p:nvSpPr>
        <p:spPr>
          <a:xfrm>
            <a:off x="815040" y="640080"/>
            <a:ext cx="7121160" cy="72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Что такое голограмма?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58" name="Google Shape;576;p3"/>
          <p:cNvSpPr/>
          <p:nvPr/>
        </p:nvSpPr>
        <p:spPr>
          <a:xfrm>
            <a:off x="1418760" y="6080040"/>
            <a:ext cx="4062600" cy="113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adadad"/>
                </a:solidFill>
                <a:latin typeface="Arial"/>
                <a:ea typeface="Arial"/>
              </a:rPr>
              <a:t>ЭТО </a:t>
            </a:r>
            <a:r>
              <a:rPr b="1" lang="en-US" sz="2400" spc="-1" strike="noStrike">
                <a:solidFill>
                  <a:srgbClr val="adadad"/>
                </a:solidFill>
                <a:latin typeface="Arial"/>
                <a:ea typeface="Arial"/>
              </a:rPr>
              <a:t>НЕ</a:t>
            </a:r>
            <a:r>
              <a:rPr b="0" lang="en-US" sz="1200" spc="-1" strike="noStrike">
                <a:solidFill>
                  <a:srgbClr val="adadad"/>
                </a:solidFill>
                <a:latin typeface="Arial"/>
                <a:ea typeface="Arial"/>
              </a:rPr>
              <a:t> ГОЛОГРАММА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adadad"/>
                </a:solidFill>
                <a:latin typeface="Arial"/>
                <a:ea typeface="Arial"/>
              </a:rPr>
              <a:t>(это “призрак Пеппера”)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9" name="Google Shape;577;p3"/>
          <p:cNvSpPr/>
          <p:nvPr/>
        </p:nvSpPr>
        <p:spPr>
          <a:xfrm>
            <a:off x="9372600" y="6650280"/>
            <a:ext cx="377244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Google Shape;578;p3"/>
          <p:cNvSpPr/>
          <p:nvPr/>
        </p:nvSpPr>
        <p:spPr>
          <a:xfrm>
            <a:off x="8364960" y="6468840"/>
            <a:ext cx="4062600" cy="92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adadad"/>
                </a:solidFill>
                <a:latin typeface="Arial"/>
                <a:ea typeface="Arial"/>
              </a:rPr>
              <a:t>ЭТО ГОЛОГРАММА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adadad"/>
                </a:solidFill>
                <a:latin typeface="Arial"/>
                <a:ea typeface="Arial"/>
              </a:rPr>
              <a:t>(голограмма из коллекции Джонатан Росс)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61" name="Google Shape;579;p3" descr=""/>
          <p:cNvPicPr/>
          <p:nvPr/>
        </p:nvPicPr>
        <p:blipFill>
          <a:blip r:embed="rId1"/>
          <a:stretch/>
        </p:blipFill>
        <p:spPr>
          <a:xfrm>
            <a:off x="8660520" y="2468880"/>
            <a:ext cx="3471480" cy="3721680"/>
          </a:xfrm>
          <a:prstGeom prst="rect">
            <a:avLst/>
          </a:prstGeom>
          <a:ln w="0">
            <a:noFill/>
          </a:ln>
        </p:spPr>
      </p:pic>
      <p:pic>
        <p:nvPicPr>
          <p:cNvPr id="362" name="Google Shape;580;p3" descr=""/>
          <p:cNvPicPr/>
          <p:nvPr/>
        </p:nvPicPr>
        <p:blipFill>
          <a:blip r:embed="rId2"/>
          <a:stretch/>
        </p:blipFill>
        <p:spPr>
          <a:xfrm>
            <a:off x="2121480" y="2205360"/>
            <a:ext cx="2905560" cy="3874320"/>
          </a:xfrm>
          <a:prstGeom prst="rect">
            <a:avLst/>
          </a:prstGeom>
          <a:ln w="0">
            <a:noFill/>
          </a:ln>
        </p:spPr>
      </p:pic>
      <p:sp>
        <p:nvSpPr>
          <p:cNvPr id="363" name="Google Shape;581;p3"/>
          <p:cNvSpPr/>
          <p:nvPr/>
        </p:nvSpPr>
        <p:spPr>
          <a:xfrm>
            <a:off x="12373560" y="7515720"/>
            <a:ext cx="2256120" cy="62388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PlaceHolder 1"/>
          <p:cNvSpPr>
            <a:spLocks noGrp="1"/>
          </p:cNvSpPr>
          <p:nvPr>
            <p:ph type="sldNum" idx="14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BD2451A-27E1-46D6-B961-DE43D4794C07}" type="slidenum">
              <a:rPr b="0" lang="en-US" sz="1900" spc="-1" strike="noStrike">
                <a:solidFill>
                  <a:srgbClr val="ffffff"/>
                </a:solidFill>
                <a:latin typeface="Arial"/>
                <a:ea typeface="Arial"/>
              </a:rPr>
              <a:t>3</a:t>
            </a:fld>
            <a:endParaRPr b="0" lang="en-US" sz="1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588;p4"/>
          <p:cNvSpPr/>
          <p:nvPr/>
        </p:nvSpPr>
        <p:spPr>
          <a:xfrm>
            <a:off x="12373560" y="7515720"/>
            <a:ext cx="2256120" cy="62388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6" name="Google Shape;589;p4" descr=""/>
          <p:cNvPicPr/>
          <p:nvPr/>
        </p:nvPicPr>
        <p:blipFill>
          <a:blip r:embed="rId1"/>
          <a:stretch/>
        </p:blipFill>
        <p:spPr>
          <a:xfrm>
            <a:off x="3776040" y="892440"/>
            <a:ext cx="6639120" cy="6444360"/>
          </a:xfrm>
          <a:prstGeom prst="rect">
            <a:avLst/>
          </a:prstGeom>
          <a:ln w="0">
            <a:noFill/>
          </a:ln>
        </p:spPr>
      </p:pic>
      <p:sp>
        <p:nvSpPr>
          <p:cNvPr id="367" name="PlaceHolder 1"/>
          <p:cNvSpPr>
            <a:spLocks noGrp="1"/>
          </p:cNvSpPr>
          <p:nvPr>
            <p:ph type="sldNum" idx="15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8452B58-5816-4F6A-A351-8724FC0DF397}" type="slidenum">
              <a:rPr b="0" lang="en-US" sz="1900" spc="-1" strike="noStrike">
                <a:solidFill>
                  <a:srgbClr val="ffffff"/>
                </a:solidFill>
                <a:latin typeface="Arial"/>
                <a:ea typeface="Arial"/>
              </a:rPr>
              <a:t>3</a:t>
            </a:fld>
            <a:endParaRPr b="0" lang="en-US" sz="1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596;p5"/>
          <p:cNvSpPr/>
          <p:nvPr/>
        </p:nvSpPr>
        <p:spPr>
          <a:xfrm>
            <a:off x="311760" y="160200"/>
            <a:ext cx="7993080" cy="92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Основные принципы голографии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69" name="Google Shape;597;p5" descr=""/>
          <p:cNvPicPr/>
          <p:nvPr/>
        </p:nvPicPr>
        <p:blipFill>
          <a:blip r:embed="rId1"/>
          <a:stretch/>
        </p:blipFill>
        <p:spPr>
          <a:xfrm>
            <a:off x="682560" y="1630800"/>
            <a:ext cx="4500000" cy="2713320"/>
          </a:xfrm>
          <a:prstGeom prst="rect">
            <a:avLst/>
          </a:prstGeom>
          <a:ln w="0">
            <a:noFill/>
          </a:ln>
        </p:spPr>
      </p:pic>
      <p:pic>
        <p:nvPicPr>
          <p:cNvPr id="370" name="Google Shape;598;p5" descr=""/>
          <p:cNvPicPr/>
          <p:nvPr/>
        </p:nvPicPr>
        <p:blipFill>
          <a:blip r:embed="rId2"/>
          <a:stretch/>
        </p:blipFill>
        <p:spPr>
          <a:xfrm>
            <a:off x="682560" y="5105520"/>
            <a:ext cx="4500000" cy="2924640"/>
          </a:xfrm>
          <a:prstGeom prst="rect">
            <a:avLst/>
          </a:prstGeom>
          <a:ln w="0">
            <a:noFill/>
          </a:ln>
        </p:spPr>
      </p:pic>
      <p:sp>
        <p:nvSpPr>
          <p:cNvPr id="371" name="Google Shape;599;p5"/>
          <p:cNvSpPr/>
          <p:nvPr/>
        </p:nvSpPr>
        <p:spPr>
          <a:xfrm>
            <a:off x="682560" y="4115520"/>
            <a:ext cx="353160" cy="22932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Google Shape;600;p5"/>
          <p:cNvSpPr/>
          <p:nvPr/>
        </p:nvSpPr>
        <p:spPr>
          <a:xfrm>
            <a:off x="1308600" y="1019880"/>
            <a:ext cx="36111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Запись голограммы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3" name="Google Shape;601;p5"/>
          <p:cNvSpPr/>
          <p:nvPr/>
        </p:nvSpPr>
        <p:spPr>
          <a:xfrm>
            <a:off x="537840" y="4458240"/>
            <a:ext cx="51523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Восстановление голограммы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4" name="Google Shape;602;p5" descr=""/>
          <p:cNvPicPr/>
          <p:nvPr/>
        </p:nvPicPr>
        <p:blipFill>
          <a:blip r:embed="rId3"/>
          <a:stretch/>
        </p:blipFill>
        <p:spPr>
          <a:xfrm>
            <a:off x="5759280" y="1630800"/>
            <a:ext cx="8138880" cy="467280"/>
          </a:xfrm>
          <a:prstGeom prst="rect">
            <a:avLst/>
          </a:prstGeom>
          <a:ln w="0">
            <a:noFill/>
          </a:ln>
        </p:spPr>
      </p:pic>
      <p:sp>
        <p:nvSpPr>
          <p:cNvPr id="375" name="Google Shape;603;p5"/>
          <p:cNvSpPr/>
          <p:nvPr/>
        </p:nvSpPr>
        <p:spPr>
          <a:xfrm>
            <a:off x="5577840" y="2338560"/>
            <a:ext cx="460188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Для точечного источника: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6" name="Google Shape;604;p5" descr=""/>
          <p:cNvPicPr/>
          <p:nvPr/>
        </p:nvPicPr>
        <p:blipFill>
          <a:blip r:embed="rId4"/>
          <a:stretch/>
        </p:blipFill>
        <p:spPr>
          <a:xfrm>
            <a:off x="5759280" y="3086640"/>
            <a:ext cx="4239000" cy="637200"/>
          </a:xfrm>
          <a:prstGeom prst="rect">
            <a:avLst/>
          </a:prstGeom>
          <a:ln w="0">
            <a:noFill/>
          </a:ln>
        </p:spPr>
      </p:pic>
      <p:pic>
        <p:nvPicPr>
          <p:cNvPr id="377" name="Google Shape;605;p5" descr=""/>
          <p:cNvPicPr/>
          <p:nvPr/>
        </p:nvPicPr>
        <p:blipFill>
          <a:blip r:embed="rId5"/>
          <a:stretch/>
        </p:blipFill>
        <p:spPr>
          <a:xfrm>
            <a:off x="11418120" y="3192480"/>
            <a:ext cx="2480040" cy="539280"/>
          </a:xfrm>
          <a:prstGeom prst="rect">
            <a:avLst/>
          </a:prstGeom>
          <a:ln w="0">
            <a:noFill/>
          </a:ln>
        </p:spPr>
      </p:pic>
      <p:sp>
        <p:nvSpPr>
          <p:cNvPr id="378" name="Google Shape;606;p5"/>
          <p:cNvSpPr/>
          <p:nvPr/>
        </p:nvSpPr>
        <p:spPr>
          <a:xfrm>
            <a:off x="10293840" y="3409200"/>
            <a:ext cx="850320" cy="229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dadad"/>
          </a:solidFill>
          <a:ln w="9525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Google Shape;607;p5"/>
          <p:cNvSpPr/>
          <p:nvPr/>
        </p:nvSpPr>
        <p:spPr>
          <a:xfrm>
            <a:off x="5759280" y="4458240"/>
            <a:ext cx="55364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Восстановление голограммы: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Google Shape;608;p5"/>
          <p:cNvSpPr/>
          <p:nvPr/>
        </p:nvSpPr>
        <p:spPr>
          <a:xfrm>
            <a:off x="5502600" y="6833880"/>
            <a:ext cx="605016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adadad"/>
                </a:solidFill>
                <a:latin typeface="Arial"/>
                <a:ea typeface="Arial"/>
              </a:rPr>
              <a:t>Расходящаяся волна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adadad"/>
                </a:solidFill>
                <a:latin typeface="Arial"/>
                <a:ea typeface="Arial"/>
              </a:rPr>
              <a:t>образует мнимое изображение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1" name="Google Shape;609;p5"/>
          <p:cNvSpPr/>
          <p:nvPr/>
        </p:nvSpPr>
        <p:spPr>
          <a:xfrm>
            <a:off x="9652320" y="5940000"/>
            <a:ext cx="353160" cy="9424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adadad"/>
          </a:solidFill>
          <a:ln w="9525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Google Shape;610;p5"/>
          <p:cNvSpPr/>
          <p:nvPr/>
        </p:nvSpPr>
        <p:spPr>
          <a:xfrm>
            <a:off x="10180440" y="6484320"/>
            <a:ext cx="384336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adadad"/>
                </a:solidFill>
                <a:latin typeface="Arial"/>
                <a:ea typeface="Arial"/>
              </a:rPr>
              <a:t>Сходящаяся волна образует действительное изображение.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83" name="Google Shape;611;p5" descr=""/>
          <p:cNvPicPr/>
          <p:nvPr/>
        </p:nvPicPr>
        <p:blipFill>
          <a:blip r:embed="rId6"/>
          <a:stretch/>
        </p:blipFill>
        <p:spPr>
          <a:xfrm>
            <a:off x="5577840" y="5225760"/>
            <a:ext cx="7132680" cy="747360"/>
          </a:xfrm>
          <a:prstGeom prst="rect">
            <a:avLst/>
          </a:prstGeom>
          <a:ln w="0">
            <a:noFill/>
          </a:ln>
        </p:spPr>
      </p:pic>
      <p:sp>
        <p:nvSpPr>
          <p:cNvPr id="384" name="Google Shape;612;p5"/>
          <p:cNvSpPr/>
          <p:nvPr/>
        </p:nvSpPr>
        <p:spPr>
          <a:xfrm>
            <a:off x="11872440" y="5973840"/>
            <a:ext cx="353160" cy="63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adadad"/>
          </a:solidFill>
          <a:ln w="9525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Google Shape;613;p5"/>
          <p:cNvSpPr/>
          <p:nvPr/>
        </p:nvSpPr>
        <p:spPr>
          <a:xfrm>
            <a:off x="12373560" y="7515720"/>
            <a:ext cx="2256120" cy="62388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"/>
          <p:cNvSpPr txBox="1"/>
          <p:nvPr/>
        </p:nvSpPr>
        <p:spPr>
          <a:xfrm>
            <a:off x="13944600" y="7712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52BEB213-D237-4E3C-8FA7-AC1E91350174}" type="slidenum">
              <a:rPr b="0" lang="en-US" sz="2400" spc="-1" strike="noStrike">
                <a:latin typeface="Times New Roman"/>
              </a:rPr>
              <a:t>5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620;p6"/>
          <p:cNvSpPr/>
          <p:nvPr/>
        </p:nvSpPr>
        <p:spPr>
          <a:xfrm>
            <a:off x="785880" y="159840"/>
            <a:ext cx="1233864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Оборудование для создания голограммы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88" name="Google Shape;621;p6" descr=""/>
          <p:cNvPicPr/>
          <p:nvPr/>
        </p:nvPicPr>
        <p:blipFill>
          <a:blip r:embed="rId1"/>
          <a:srcRect l="9669" t="23058" r="15071" b="33386"/>
          <a:stretch/>
        </p:blipFill>
        <p:spPr>
          <a:xfrm>
            <a:off x="4978080" y="1164960"/>
            <a:ext cx="3152160" cy="3603960"/>
          </a:xfrm>
          <a:prstGeom prst="rect">
            <a:avLst/>
          </a:prstGeom>
          <a:ln w="0">
            <a:noFill/>
          </a:ln>
        </p:spPr>
      </p:pic>
      <p:pic>
        <p:nvPicPr>
          <p:cNvPr id="389" name="Google Shape;623;p6" descr=""/>
          <p:cNvPicPr/>
          <p:nvPr/>
        </p:nvPicPr>
        <p:blipFill>
          <a:blip r:embed="rId2"/>
          <a:stretch/>
        </p:blipFill>
        <p:spPr>
          <a:xfrm>
            <a:off x="943560" y="4253760"/>
            <a:ext cx="1922400" cy="2782800"/>
          </a:xfrm>
          <a:prstGeom prst="rect">
            <a:avLst/>
          </a:prstGeom>
          <a:ln w="0">
            <a:noFill/>
          </a:ln>
        </p:spPr>
      </p:pic>
      <p:pic>
        <p:nvPicPr>
          <p:cNvPr id="390" name="Google Shape;624;p6" descr=""/>
          <p:cNvPicPr/>
          <p:nvPr/>
        </p:nvPicPr>
        <p:blipFill>
          <a:blip r:embed="rId3"/>
          <a:stretch/>
        </p:blipFill>
        <p:spPr>
          <a:xfrm>
            <a:off x="2867040" y="4273560"/>
            <a:ext cx="1922400" cy="2783160"/>
          </a:xfrm>
          <a:prstGeom prst="rect">
            <a:avLst/>
          </a:prstGeom>
          <a:ln w="0">
            <a:noFill/>
          </a:ln>
        </p:spPr>
      </p:pic>
      <p:pic>
        <p:nvPicPr>
          <p:cNvPr id="391" name="Google Shape;625;p6" descr=""/>
          <p:cNvPicPr/>
          <p:nvPr/>
        </p:nvPicPr>
        <p:blipFill>
          <a:blip r:embed="rId4"/>
          <a:stretch/>
        </p:blipFill>
        <p:spPr>
          <a:xfrm>
            <a:off x="943560" y="1101600"/>
            <a:ext cx="3850920" cy="3151800"/>
          </a:xfrm>
          <a:prstGeom prst="rect">
            <a:avLst/>
          </a:prstGeom>
          <a:ln w="0">
            <a:noFill/>
          </a:ln>
        </p:spPr>
      </p:pic>
      <p:sp>
        <p:nvSpPr>
          <p:cNvPr id="392" name="Google Shape;626;p6"/>
          <p:cNvSpPr/>
          <p:nvPr/>
        </p:nvSpPr>
        <p:spPr>
          <a:xfrm>
            <a:off x="4908240" y="4872960"/>
            <a:ext cx="329220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Голографическая пластинка ПФГ-03М (5000 шт./мм)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3" name="Google Shape;627;p6"/>
          <p:cNvSpPr/>
          <p:nvPr/>
        </p:nvSpPr>
        <p:spPr>
          <a:xfrm>
            <a:off x="8686800" y="6629400"/>
            <a:ext cx="50223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Установка для записи голограммы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4" name="Google Shape;628;p6"/>
          <p:cNvSpPr/>
          <p:nvPr/>
        </p:nvSpPr>
        <p:spPr>
          <a:xfrm>
            <a:off x="785880" y="7057440"/>
            <a:ext cx="21387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Проявитель OD1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Google Shape;629;p6"/>
          <p:cNvSpPr/>
          <p:nvPr/>
        </p:nvSpPr>
        <p:spPr>
          <a:xfrm>
            <a:off x="2848320" y="7057440"/>
            <a:ext cx="74120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Тиосульфатный фотографический закрепитель (фиксаж)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6" name="Google Shape;630;p6"/>
          <p:cNvSpPr/>
          <p:nvPr/>
        </p:nvSpPr>
        <p:spPr>
          <a:xfrm>
            <a:off x="12373560" y="7515720"/>
            <a:ext cx="2256120" cy="62388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PlaceHolder 1"/>
          <p:cNvSpPr>
            <a:spLocks noGrp="1"/>
          </p:cNvSpPr>
          <p:nvPr>
            <p:ph type="sldNum" idx="16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7B70C67-51FE-4681-8EB0-57402D99F271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b="0" lang="en-US" sz="1900" spc="-1" strike="noStrike">
              <a:latin typeface="Times New Roman"/>
            </a:endParaRPr>
          </a:p>
        </p:txBody>
      </p:sp>
      <p:pic>
        <p:nvPicPr>
          <p:cNvPr id="398" name="" descr=""/>
          <p:cNvPicPr/>
          <p:nvPr/>
        </p:nvPicPr>
        <p:blipFill>
          <a:blip r:embed="rId5"/>
          <a:stretch/>
        </p:blipFill>
        <p:spPr>
          <a:xfrm>
            <a:off x="8229600" y="914400"/>
            <a:ext cx="4599360" cy="5486400"/>
          </a:xfrm>
          <a:prstGeom prst="rect">
            <a:avLst/>
          </a:prstGeom>
          <a:ln w="0">
            <a:noFill/>
          </a:ln>
        </p:spPr>
      </p:pic>
      <p:sp>
        <p:nvSpPr>
          <p:cNvPr id="399" name=""/>
          <p:cNvSpPr txBox="1"/>
          <p:nvPr/>
        </p:nvSpPr>
        <p:spPr>
          <a:xfrm>
            <a:off x="14173200" y="7712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DE391D57-52C0-4F86-9B7D-BEE6CD5171BB}" type="slidenum">
              <a:rPr b="0" lang="en-US" sz="2400" spc="-1" strike="noStrike">
                <a:latin typeface="Times New Roman"/>
              </a:rPr>
              <a:t>6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637;p7"/>
          <p:cNvSpPr/>
          <p:nvPr/>
        </p:nvSpPr>
        <p:spPr>
          <a:xfrm>
            <a:off x="649800" y="537480"/>
            <a:ext cx="7454880" cy="12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5f0f0"/>
                </a:solidFill>
                <a:latin typeface="Merriweather"/>
                <a:ea typeface="Merriweather"/>
              </a:rPr>
              <a:t>Экспериментальная методика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01" name="Google Shape;638;p7"/>
          <p:cNvSpPr/>
          <p:nvPr/>
        </p:nvSpPr>
        <p:spPr>
          <a:xfrm>
            <a:off x="880560" y="2126520"/>
            <a:ext cx="21960" cy="4985280"/>
          </a:xfrm>
          <a:prstGeom prst="roundRect">
            <a:avLst>
              <a:gd name="adj" fmla="val 376751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Google Shape;639;p7"/>
          <p:cNvSpPr/>
          <p:nvPr/>
        </p:nvSpPr>
        <p:spPr>
          <a:xfrm>
            <a:off x="1088280" y="2345760"/>
            <a:ext cx="614160" cy="21960"/>
          </a:xfrm>
          <a:prstGeom prst="roundRect">
            <a:avLst>
              <a:gd name="adj" fmla="val 376751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Google Shape;640;p7"/>
          <p:cNvSpPr/>
          <p:nvPr/>
        </p:nvSpPr>
        <p:spPr>
          <a:xfrm>
            <a:off x="649800" y="2126520"/>
            <a:ext cx="460800" cy="460800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9525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4" name="Google Shape;641;p7" descr="preencoded.png"/>
          <p:cNvPicPr/>
          <p:nvPr/>
        </p:nvPicPr>
        <p:blipFill>
          <a:blip r:embed="rId1"/>
          <a:stretch/>
        </p:blipFill>
        <p:spPr>
          <a:xfrm>
            <a:off x="726840" y="2165040"/>
            <a:ext cx="306720" cy="383760"/>
          </a:xfrm>
          <a:prstGeom prst="rect">
            <a:avLst/>
          </a:prstGeom>
          <a:ln w="0">
            <a:noFill/>
          </a:ln>
        </p:spPr>
      </p:pic>
      <p:sp>
        <p:nvSpPr>
          <p:cNvPr id="405" name="Google Shape;642;p7"/>
          <p:cNvSpPr/>
          <p:nvPr/>
        </p:nvSpPr>
        <p:spPr>
          <a:xfrm>
            <a:off x="1905840" y="2197080"/>
            <a:ext cx="296856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e2e6e9"/>
                </a:solidFill>
                <a:latin typeface="Merriweather"/>
                <a:ea typeface="Merriweather"/>
              </a:rPr>
              <a:t>Подготовка реактивов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6" name="Google Shape;643;p7"/>
          <p:cNvSpPr/>
          <p:nvPr/>
        </p:nvSpPr>
        <p:spPr>
          <a:xfrm>
            <a:off x="1088280" y="3925800"/>
            <a:ext cx="614160" cy="21960"/>
          </a:xfrm>
          <a:prstGeom prst="roundRect">
            <a:avLst>
              <a:gd name="adj" fmla="val 376751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Google Shape;644;p7"/>
          <p:cNvSpPr/>
          <p:nvPr/>
        </p:nvSpPr>
        <p:spPr>
          <a:xfrm>
            <a:off x="649800" y="3706560"/>
            <a:ext cx="460800" cy="460800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9525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8" name="Google Shape;645;p7" descr="preencoded.png"/>
          <p:cNvPicPr/>
          <p:nvPr/>
        </p:nvPicPr>
        <p:blipFill>
          <a:blip r:embed="rId2"/>
          <a:stretch/>
        </p:blipFill>
        <p:spPr>
          <a:xfrm>
            <a:off x="726840" y="3745080"/>
            <a:ext cx="306720" cy="383760"/>
          </a:xfrm>
          <a:prstGeom prst="rect">
            <a:avLst/>
          </a:prstGeom>
          <a:ln w="0">
            <a:noFill/>
          </a:ln>
        </p:spPr>
      </p:pic>
      <p:sp>
        <p:nvSpPr>
          <p:cNvPr id="409" name="Google Shape;646;p7"/>
          <p:cNvSpPr/>
          <p:nvPr/>
        </p:nvSpPr>
        <p:spPr>
          <a:xfrm>
            <a:off x="1905840" y="3777120"/>
            <a:ext cx="296604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e2e6e9"/>
                </a:solidFill>
                <a:latin typeface="Merriweather"/>
                <a:ea typeface="Merriweather"/>
              </a:rPr>
              <a:t>Подготовка установки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0" name="Google Shape;647;p7"/>
          <p:cNvSpPr/>
          <p:nvPr/>
        </p:nvSpPr>
        <p:spPr>
          <a:xfrm>
            <a:off x="1088280" y="5833800"/>
            <a:ext cx="614160" cy="21960"/>
          </a:xfrm>
          <a:prstGeom prst="roundRect">
            <a:avLst>
              <a:gd name="adj" fmla="val 376751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Google Shape;648;p7"/>
          <p:cNvSpPr/>
          <p:nvPr/>
        </p:nvSpPr>
        <p:spPr>
          <a:xfrm>
            <a:off x="649800" y="5614560"/>
            <a:ext cx="460800" cy="460800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9525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2" name="Google Shape;649;p7" descr="preencoded.png"/>
          <p:cNvPicPr/>
          <p:nvPr/>
        </p:nvPicPr>
        <p:blipFill>
          <a:blip r:embed="rId3"/>
          <a:stretch/>
        </p:blipFill>
        <p:spPr>
          <a:xfrm>
            <a:off x="726840" y="5653080"/>
            <a:ext cx="306720" cy="383760"/>
          </a:xfrm>
          <a:prstGeom prst="rect">
            <a:avLst/>
          </a:prstGeom>
          <a:ln w="0">
            <a:noFill/>
          </a:ln>
        </p:spPr>
      </p:pic>
      <p:sp>
        <p:nvSpPr>
          <p:cNvPr id="413" name="Google Shape;650;p7"/>
          <p:cNvSpPr/>
          <p:nvPr/>
        </p:nvSpPr>
        <p:spPr>
          <a:xfrm>
            <a:off x="1905840" y="5685120"/>
            <a:ext cx="261036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e2e6e9"/>
                </a:solidFill>
                <a:latin typeface="Merriweather"/>
                <a:ea typeface="Merriweather"/>
              </a:rPr>
              <a:t>Запись голограммы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14" name="Google Shape;651;p7" descr=""/>
          <p:cNvPicPr/>
          <p:nvPr/>
        </p:nvPicPr>
        <p:blipFill>
          <a:blip r:embed="rId4"/>
          <a:stretch/>
        </p:blipFill>
        <p:spPr>
          <a:xfrm>
            <a:off x="6243840" y="954360"/>
            <a:ext cx="7579080" cy="5684040"/>
          </a:xfrm>
          <a:prstGeom prst="rect">
            <a:avLst/>
          </a:prstGeom>
          <a:ln w="0">
            <a:noFill/>
          </a:ln>
        </p:spPr>
      </p:pic>
      <p:sp>
        <p:nvSpPr>
          <p:cNvPr id="415" name="Google Shape;652;p7"/>
          <p:cNvSpPr/>
          <p:nvPr/>
        </p:nvSpPr>
        <p:spPr>
          <a:xfrm>
            <a:off x="12373560" y="7515720"/>
            <a:ext cx="2256120" cy="62388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PlaceHolder 1"/>
          <p:cNvSpPr>
            <a:spLocks noGrp="1"/>
          </p:cNvSpPr>
          <p:nvPr>
            <p:ph type="sldNum" idx="17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0EB8770-2E72-43E3-AAC1-942EB04EA818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b="0" lang="en-US" sz="1900" spc="-1" strike="noStrike">
              <a:latin typeface="Times New Roman"/>
            </a:endParaRPr>
          </a:p>
        </p:txBody>
      </p:sp>
      <p:sp>
        <p:nvSpPr>
          <p:cNvPr id="417" name=""/>
          <p:cNvSpPr txBox="1"/>
          <p:nvPr/>
        </p:nvSpPr>
        <p:spPr>
          <a:xfrm>
            <a:off x="14173200" y="7712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D2AAF16A-A62A-4439-9826-12E89A9372E1}" type="slidenum">
              <a:rPr b="0" lang="en-US" sz="2400" spc="-1" strike="noStrike">
                <a:latin typeface="Times New Roman"/>
              </a:rPr>
              <a:t>6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659;p8"/>
          <p:cNvSpPr/>
          <p:nvPr/>
        </p:nvSpPr>
        <p:spPr>
          <a:xfrm>
            <a:off x="7166880" y="302040"/>
            <a:ext cx="7415640" cy="12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3850" spc="-1" strike="noStrike">
                <a:solidFill>
                  <a:srgbClr val="f5f0f0"/>
                </a:solidFill>
                <a:latin typeface="Merriweather"/>
                <a:ea typeface="Merriweather"/>
              </a:rPr>
              <a:t>Результаты экспериментов с записью.</a:t>
            </a:r>
            <a:endParaRPr b="0" lang="en-US" sz="3850" spc="-1" strike="noStrike">
              <a:latin typeface="Arial"/>
            </a:endParaRPr>
          </a:p>
        </p:txBody>
      </p:sp>
      <p:sp>
        <p:nvSpPr>
          <p:cNvPr id="419" name="Google Shape;660;p8"/>
          <p:cNvSpPr/>
          <p:nvPr/>
        </p:nvSpPr>
        <p:spPr>
          <a:xfrm>
            <a:off x="7166880" y="1832400"/>
            <a:ext cx="3609000" cy="3040560"/>
          </a:xfrm>
          <a:prstGeom prst="roundRect">
            <a:avLst>
              <a:gd name="adj" fmla="val 2727"/>
            </a:avLst>
          </a:prstGeom>
          <a:solidFill>
            <a:srgbClr val="003180"/>
          </a:solidFill>
          <a:ln w="9525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Google Shape;661;p8"/>
          <p:cNvSpPr/>
          <p:nvPr/>
        </p:nvSpPr>
        <p:spPr>
          <a:xfrm>
            <a:off x="7372080" y="2037240"/>
            <a:ext cx="3198960" cy="61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e2e6e9"/>
                </a:solidFill>
                <a:latin typeface="Merriweather"/>
                <a:ea typeface="Merriweather"/>
              </a:rPr>
              <a:t>Оптимальное расположение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421" name="Google Shape;662;p8"/>
          <p:cNvSpPr/>
          <p:nvPr/>
        </p:nvSpPr>
        <p:spPr>
          <a:xfrm>
            <a:off x="7372080" y="2772720"/>
            <a:ext cx="3198960" cy="14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80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e2e6e9"/>
                </a:solidFill>
                <a:latin typeface="Merriweather"/>
                <a:ea typeface="Merriweather"/>
              </a:rPr>
              <a:t>Удалось записать голограмму только первым способом: пластинка над объектом, эмульсией к нему.</a:t>
            </a:r>
            <a:endParaRPr b="0" lang="en-US" sz="1550" spc="-1" strike="noStrike">
              <a:latin typeface="Arial"/>
            </a:endParaRPr>
          </a:p>
        </p:txBody>
      </p:sp>
      <p:sp>
        <p:nvSpPr>
          <p:cNvPr id="422" name="Google Shape;663;p8"/>
          <p:cNvSpPr/>
          <p:nvPr/>
        </p:nvSpPr>
        <p:spPr>
          <a:xfrm>
            <a:off x="10973880" y="1832400"/>
            <a:ext cx="3609000" cy="3040560"/>
          </a:xfrm>
          <a:prstGeom prst="roundRect">
            <a:avLst>
              <a:gd name="adj" fmla="val 2727"/>
            </a:avLst>
          </a:prstGeom>
          <a:solidFill>
            <a:srgbClr val="003180"/>
          </a:solidFill>
          <a:ln w="9525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Google Shape;664;p8"/>
          <p:cNvSpPr/>
          <p:nvPr/>
        </p:nvSpPr>
        <p:spPr>
          <a:xfrm>
            <a:off x="11178720" y="2037240"/>
            <a:ext cx="3198960" cy="61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e2e6e9"/>
                </a:solidFill>
                <a:latin typeface="Merriweather"/>
                <a:ea typeface="Merriweather"/>
              </a:rPr>
              <a:t>Проблемы с экспозицией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424" name="Google Shape;665;p8"/>
          <p:cNvSpPr/>
          <p:nvPr/>
        </p:nvSpPr>
        <p:spPr>
          <a:xfrm>
            <a:off x="11178720" y="2671560"/>
            <a:ext cx="3198960" cy="189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80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e2e6e9"/>
                </a:solidFill>
                <a:latin typeface="Merriweather"/>
                <a:ea typeface="Merriweather"/>
              </a:rPr>
              <a:t>Лазер засвечивал пластину при близком расположении. Увеличение расстояния требовало увеличения времени экспозиции, что приводило к засветке.</a:t>
            </a:r>
            <a:endParaRPr b="0" lang="en-US" sz="1550" spc="-1" strike="noStrike">
              <a:latin typeface="Arial"/>
            </a:endParaRPr>
          </a:p>
        </p:txBody>
      </p:sp>
      <p:sp>
        <p:nvSpPr>
          <p:cNvPr id="425" name="Google Shape;666;p8"/>
          <p:cNvSpPr/>
          <p:nvPr/>
        </p:nvSpPr>
        <p:spPr>
          <a:xfrm>
            <a:off x="7166880" y="5070960"/>
            <a:ext cx="7415640" cy="1784160"/>
          </a:xfrm>
          <a:prstGeom prst="roundRect">
            <a:avLst>
              <a:gd name="adj" fmla="val 4646"/>
            </a:avLst>
          </a:prstGeom>
          <a:solidFill>
            <a:srgbClr val="003180"/>
          </a:solidFill>
          <a:ln w="9525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Google Shape;667;p8"/>
          <p:cNvSpPr/>
          <p:nvPr/>
        </p:nvSpPr>
        <p:spPr>
          <a:xfrm>
            <a:off x="7372080" y="5276160"/>
            <a:ext cx="401760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e2e6e9"/>
                </a:solidFill>
                <a:latin typeface="Merriweather"/>
                <a:ea typeface="Merriweather"/>
              </a:rPr>
              <a:t>Влияние фона и когерентности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427" name="Google Shape;668;p8"/>
          <p:cNvSpPr/>
          <p:nvPr/>
        </p:nvSpPr>
        <p:spPr>
          <a:xfrm>
            <a:off x="7372080" y="5703120"/>
            <a:ext cx="7005960" cy="9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80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e2e6e9"/>
                </a:solidFill>
                <a:latin typeface="Merriweather"/>
                <a:ea typeface="Merriweather"/>
              </a:rPr>
              <a:t>Проверялось влияние заднего фона (белый/чёрный, закрытый) и радиуса когерентности лазера (уменьшение расстояния между объектом и пластиной).</a:t>
            </a:r>
            <a:endParaRPr b="0" lang="en-US" sz="1550" spc="-1" strike="noStrike">
              <a:latin typeface="Arial"/>
            </a:endParaRPr>
          </a:p>
        </p:txBody>
      </p:sp>
      <p:pic>
        <p:nvPicPr>
          <p:cNvPr id="428" name="Google Shape;669;p8" descr=""/>
          <p:cNvPicPr/>
          <p:nvPr/>
        </p:nvPicPr>
        <p:blipFill>
          <a:blip r:embed="rId1"/>
          <a:stretch/>
        </p:blipFill>
        <p:spPr>
          <a:xfrm>
            <a:off x="3835440" y="409320"/>
            <a:ext cx="2532960" cy="2228760"/>
          </a:xfrm>
          <a:prstGeom prst="rect">
            <a:avLst/>
          </a:prstGeom>
          <a:ln w="0">
            <a:noFill/>
          </a:ln>
        </p:spPr>
      </p:pic>
      <p:pic>
        <p:nvPicPr>
          <p:cNvPr id="429" name="Google Shape;670;p8" descr=""/>
          <p:cNvPicPr/>
          <p:nvPr/>
        </p:nvPicPr>
        <p:blipFill>
          <a:blip r:embed="rId2"/>
          <a:stretch/>
        </p:blipFill>
        <p:spPr>
          <a:xfrm>
            <a:off x="0" y="409320"/>
            <a:ext cx="3834720" cy="2228760"/>
          </a:xfrm>
          <a:prstGeom prst="rect">
            <a:avLst/>
          </a:prstGeom>
          <a:ln w="0">
            <a:noFill/>
          </a:ln>
        </p:spPr>
      </p:pic>
      <p:pic>
        <p:nvPicPr>
          <p:cNvPr id="430" name="Google Shape;671;p8" descr=""/>
          <p:cNvPicPr/>
          <p:nvPr/>
        </p:nvPicPr>
        <p:blipFill>
          <a:blip r:embed="rId3"/>
          <a:stretch/>
        </p:blipFill>
        <p:spPr>
          <a:xfrm>
            <a:off x="0" y="2638800"/>
            <a:ext cx="3315600" cy="2636640"/>
          </a:xfrm>
          <a:prstGeom prst="rect">
            <a:avLst/>
          </a:prstGeom>
          <a:ln w="0">
            <a:noFill/>
          </a:ln>
        </p:spPr>
      </p:pic>
      <p:pic>
        <p:nvPicPr>
          <p:cNvPr id="431" name="Google Shape;672;p8" descr=""/>
          <p:cNvPicPr/>
          <p:nvPr/>
        </p:nvPicPr>
        <p:blipFill>
          <a:blip r:embed="rId4"/>
          <a:srcRect l="0" t="7067" r="4904" b="7708"/>
          <a:stretch/>
        </p:blipFill>
        <p:spPr>
          <a:xfrm>
            <a:off x="0" y="5276160"/>
            <a:ext cx="2415240" cy="2166120"/>
          </a:xfrm>
          <a:prstGeom prst="rect">
            <a:avLst/>
          </a:prstGeom>
          <a:ln w="0">
            <a:noFill/>
          </a:ln>
        </p:spPr>
      </p:pic>
      <p:pic>
        <p:nvPicPr>
          <p:cNvPr id="432" name="Google Shape;673;p8" descr=""/>
          <p:cNvPicPr/>
          <p:nvPr/>
        </p:nvPicPr>
        <p:blipFill>
          <a:blip r:embed="rId5"/>
          <a:srcRect l="-1536" t="2715" r="3612" b="6395"/>
          <a:stretch/>
        </p:blipFill>
        <p:spPr>
          <a:xfrm>
            <a:off x="4313160" y="5276160"/>
            <a:ext cx="2329560" cy="2166120"/>
          </a:xfrm>
          <a:prstGeom prst="rect">
            <a:avLst/>
          </a:prstGeom>
          <a:ln w="0">
            <a:noFill/>
          </a:ln>
        </p:spPr>
      </p:pic>
      <p:pic>
        <p:nvPicPr>
          <p:cNvPr id="433" name="Google Shape;674;p8" descr=""/>
          <p:cNvPicPr/>
          <p:nvPr/>
        </p:nvPicPr>
        <p:blipFill>
          <a:blip r:embed="rId6"/>
          <a:srcRect l="3619" t="0" r="4035" b="0"/>
          <a:stretch/>
        </p:blipFill>
        <p:spPr>
          <a:xfrm>
            <a:off x="2375280" y="5276160"/>
            <a:ext cx="2012040" cy="2166120"/>
          </a:xfrm>
          <a:prstGeom prst="rect">
            <a:avLst/>
          </a:prstGeom>
          <a:ln w="0">
            <a:noFill/>
          </a:ln>
        </p:spPr>
      </p:pic>
      <p:sp>
        <p:nvSpPr>
          <p:cNvPr id="434" name="Google Shape;675;p8"/>
          <p:cNvSpPr/>
          <p:nvPr/>
        </p:nvSpPr>
        <p:spPr>
          <a:xfrm>
            <a:off x="12373560" y="7515720"/>
            <a:ext cx="2256120" cy="62388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35" name="Google Shape;676;p8" descr=""/>
          <p:cNvPicPr/>
          <p:nvPr/>
        </p:nvPicPr>
        <p:blipFill>
          <a:blip r:embed="rId7"/>
          <a:srcRect l="0" t="17535" r="0" b="0"/>
          <a:stretch/>
        </p:blipFill>
        <p:spPr>
          <a:xfrm>
            <a:off x="3314880" y="2658960"/>
            <a:ext cx="3053520" cy="2616840"/>
          </a:xfrm>
          <a:prstGeom prst="rect">
            <a:avLst/>
          </a:prstGeom>
          <a:ln w="0">
            <a:noFill/>
          </a:ln>
        </p:spPr>
      </p:pic>
      <p:sp>
        <p:nvSpPr>
          <p:cNvPr id="436" name="PlaceHolder 1"/>
          <p:cNvSpPr>
            <a:spLocks noGrp="1"/>
          </p:cNvSpPr>
          <p:nvPr>
            <p:ph type="sldNum" idx="18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87A5869-EC12-4197-B045-0E253A2474CE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b="0" lang="en-US" sz="1900" spc="-1" strike="noStrike">
              <a:latin typeface="Times New Roman"/>
            </a:endParaRPr>
          </a:p>
        </p:txBody>
      </p:sp>
      <p:sp>
        <p:nvSpPr>
          <p:cNvPr id="437" name=""/>
          <p:cNvSpPr txBox="1"/>
          <p:nvPr/>
        </p:nvSpPr>
        <p:spPr>
          <a:xfrm>
            <a:off x="14173200" y="7712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08EF2BB4-7197-4676-86E3-DF566031F802}" type="slidenum">
              <a:rPr b="0" lang="en-US" sz="2400" spc="-1" strike="noStrike">
                <a:latin typeface="Times New Roman"/>
              </a:rPr>
              <a:t>6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683;p9"/>
          <p:cNvSpPr/>
          <p:nvPr/>
        </p:nvSpPr>
        <p:spPr>
          <a:xfrm>
            <a:off x="863640" y="513360"/>
            <a:ext cx="9653040" cy="69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4350" spc="-1" strike="noStrike">
                <a:solidFill>
                  <a:srgbClr val="f5f0f0"/>
                </a:solidFill>
                <a:latin typeface="Merriweather"/>
                <a:ea typeface="Merriweather"/>
              </a:rPr>
              <a:t>Описание реализации симуляции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439" name="Google Shape;684;p9"/>
          <p:cNvSpPr/>
          <p:nvPr/>
        </p:nvSpPr>
        <p:spPr>
          <a:xfrm>
            <a:off x="1836000" y="2264040"/>
            <a:ext cx="311328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150" spc="-1" strike="noStrike">
                <a:solidFill>
                  <a:srgbClr val="e2e6e9"/>
                </a:solidFill>
                <a:latin typeface="Merriweather"/>
                <a:ea typeface="Merriweather"/>
              </a:rPr>
              <a:t>Генерация геометрии</a:t>
            </a:r>
            <a:endParaRPr b="0" lang="en-US" sz="2150" spc="-1" strike="noStrike">
              <a:latin typeface="Arial"/>
            </a:endParaRPr>
          </a:p>
        </p:txBody>
      </p:sp>
      <p:sp>
        <p:nvSpPr>
          <p:cNvPr id="440" name="Google Shape;685;p9"/>
          <p:cNvSpPr/>
          <p:nvPr/>
        </p:nvSpPr>
        <p:spPr>
          <a:xfrm>
            <a:off x="1836000" y="2923920"/>
            <a:ext cx="311292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61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Модуль geometry,</a:t>
            </a:r>
            <a:br>
              <a:rPr sz="1700"/>
            </a:b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Задание формы и сетки объекта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441" name="Google Shape;686;p9" descr="preencoded.png"/>
          <p:cNvPicPr/>
          <p:nvPr/>
        </p:nvPicPr>
        <p:blipFill>
          <a:blip r:embed="rId1"/>
          <a:stretch/>
        </p:blipFill>
        <p:spPr>
          <a:xfrm>
            <a:off x="5283000" y="2651760"/>
            <a:ext cx="4063680" cy="4063680"/>
          </a:xfrm>
          <a:prstGeom prst="rect">
            <a:avLst/>
          </a:prstGeom>
          <a:ln w="0">
            <a:noFill/>
          </a:ln>
        </p:spPr>
      </p:pic>
      <p:pic>
        <p:nvPicPr>
          <p:cNvPr id="442" name="Google Shape;687;p9" descr="preencoded.png"/>
          <p:cNvPicPr/>
          <p:nvPr/>
        </p:nvPicPr>
        <p:blipFill>
          <a:blip r:embed="rId2"/>
          <a:stretch/>
        </p:blipFill>
        <p:spPr>
          <a:xfrm>
            <a:off x="6330960" y="3312360"/>
            <a:ext cx="331560" cy="414720"/>
          </a:xfrm>
          <a:prstGeom prst="rect">
            <a:avLst/>
          </a:prstGeom>
          <a:ln w="0">
            <a:noFill/>
          </a:ln>
        </p:spPr>
      </p:pic>
      <p:sp>
        <p:nvSpPr>
          <p:cNvPr id="443" name="Google Shape;688;p9"/>
          <p:cNvSpPr/>
          <p:nvPr/>
        </p:nvSpPr>
        <p:spPr>
          <a:xfrm>
            <a:off x="9680400" y="2086560"/>
            <a:ext cx="282852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150" spc="-1" strike="noStrike">
                <a:solidFill>
                  <a:srgbClr val="e2e6e9"/>
                </a:solidFill>
                <a:latin typeface="Merriweather"/>
                <a:ea typeface="Merriweather"/>
              </a:rPr>
              <a:t>Запись голограммы</a:t>
            </a:r>
            <a:endParaRPr b="0" lang="en-US" sz="2150" spc="-1" strike="noStrike">
              <a:latin typeface="Arial"/>
            </a:endParaRPr>
          </a:p>
        </p:txBody>
      </p:sp>
      <p:sp>
        <p:nvSpPr>
          <p:cNvPr id="444" name="Google Shape;689;p9"/>
          <p:cNvSpPr/>
          <p:nvPr/>
        </p:nvSpPr>
        <p:spPr>
          <a:xfrm>
            <a:off x="9667800" y="2780280"/>
            <a:ext cx="3439080" cy="150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1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Модуль hologram_prep,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61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расчёт интерференционной картины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445" name="Google Shape;690;p9" descr="preencoded.png"/>
          <p:cNvPicPr/>
          <p:nvPr/>
        </p:nvPicPr>
        <p:blipFill>
          <a:blip r:embed="rId3"/>
          <a:stretch/>
        </p:blipFill>
        <p:spPr>
          <a:xfrm>
            <a:off x="5283000" y="2651760"/>
            <a:ext cx="4063680" cy="4063680"/>
          </a:xfrm>
          <a:prstGeom prst="rect">
            <a:avLst/>
          </a:prstGeom>
          <a:ln w="0">
            <a:noFill/>
          </a:ln>
        </p:spPr>
      </p:pic>
      <p:pic>
        <p:nvPicPr>
          <p:cNvPr id="446" name="Google Shape;691;p9" descr="preencoded.png"/>
          <p:cNvPicPr/>
          <p:nvPr/>
        </p:nvPicPr>
        <p:blipFill>
          <a:blip r:embed="rId4"/>
          <a:stretch/>
        </p:blipFill>
        <p:spPr>
          <a:xfrm>
            <a:off x="8312760" y="3658320"/>
            <a:ext cx="331560" cy="414720"/>
          </a:xfrm>
          <a:prstGeom prst="rect">
            <a:avLst/>
          </a:prstGeom>
          <a:ln w="0">
            <a:noFill/>
          </a:ln>
        </p:spPr>
      </p:pic>
      <p:sp>
        <p:nvSpPr>
          <p:cNvPr id="447" name="Google Shape;692;p9"/>
          <p:cNvSpPr/>
          <p:nvPr/>
        </p:nvSpPr>
        <p:spPr>
          <a:xfrm>
            <a:off x="9680400" y="5032440"/>
            <a:ext cx="4085280" cy="69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150" spc="-1" strike="noStrike">
                <a:solidFill>
                  <a:srgbClr val="e2e6e9"/>
                </a:solidFill>
                <a:latin typeface="Merriweather"/>
                <a:ea typeface="Merriweather"/>
              </a:rPr>
              <a:t>Восстановление изображения</a:t>
            </a:r>
            <a:endParaRPr b="0" lang="en-US" sz="2150" spc="-1" strike="noStrike">
              <a:latin typeface="Arial"/>
            </a:endParaRPr>
          </a:p>
        </p:txBody>
      </p:sp>
      <p:sp>
        <p:nvSpPr>
          <p:cNvPr id="448" name="Google Shape;693;p9"/>
          <p:cNvSpPr/>
          <p:nvPr/>
        </p:nvSpPr>
        <p:spPr>
          <a:xfrm>
            <a:off x="9680400" y="5859720"/>
            <a:ext cx="4085280" cy="14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1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Модуль calculate_visible_field,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61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восстанавливает видимое изображение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449" name="Google Shape;694;p9" descr="preencoded.png"/>
          <p:cNvPicPr/>
          <p:nvPr/>
        </p:nvPicPr>
        <p:blipFill>
          <a:blip r:embed="rId5"/>
          <a:stretch/>
        </p:blipFill>
        <p:spPr>
          <a:xfrm>
            <a:off x="5283000" y="2651760"/>
            <a:ext cx="4063680" cy="4063680"/>
          </a:xfrm>
          <a:prstGeom prst="rect">
            <a:avLst/>
          </a:prstGeom>
          <a:ln w="0">
            <a:noFill/>
          </a:ln>
        </p:spPr>
      </p:pic>
      <p:pic>
        <p:nvPicPr>
          <p:cNvPr id="450" name="Google Shape;695;p9" descr="preencoded.png"/>
          <p:cNvPicPr/>
          <p:nvPr/>
        </p:nvPicPr>
        <p:blipFill>
          <a:blip r:embed="rId6"/>
          <a:stretch/>
        </p:blipFill>
        <p:spPr>
          <a:xfrm>
            <a:off x="7966800" y="5639760"/>
            <a:ext cx="331560" cy="414720"/>
          </a:xfrm>
          <a:prstGeom prst="rect">
            <a:avLst/>
          </a:prstGeom>
          <a:ln w="0">
            <a:noFill/>
          </a:ln>
        </p:spPr>
      </p:pic>
      <p:sp>
        <p:nvSpPr>
          <p:cNvPr id="451" name="Google Shape;696;p9"/>
          <p:cNvSpPr/>
          <p:nvPr/>
        </p:nvSpPr>
        <p:spPr>
          <a:xfrm>
            <a:off x="2172960" y="5205960"/>
            <a:ext cx="2775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150" spc="-1" strike="noStrike">
                <a:solidFill>
                  <a:srgbClr val="e2e6e9"/>
                </a:solidFill>
                <a:latin typeface="Merriweather"/>
                <a:ea typeface="Merriweather"/>
              </a:rPr>
              <a:t>Визуализация</a:t>
            </a:r>
            <a:endParaRPr b="0" lang="en-US" sz="2150" spc="-1" strike="noStrike">
              <a:latin typeface="Arial"/>
            </a:endParaRPr>
          </a:p>
        </p:txBody>
      </p:sp>
      <p:sp>
        <p:nvSpPr>
          <p:cNvPr id="452" name="Google Shape;697;p9"/>
          <p:cNvSpPr/>
          <p:nvPr/>
        </p:nvSpPr>
        <p:spPr>
          <a:xfrm>
            <a:off x="863640" y="5686200"/>
            <a:ext cx="4085280" cy="14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61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Используется библиотека OpenGL,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61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отображает рассчитанную картину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453" name="Google Shape;698;p9" descr="preencoded.png"/>
          <p:cNvPicPr/>
          <p:nvPr/>
        </p:nvPicPr>
        <p:blipFill>
          <a:blip r:embed="rId7"/>
          <a:stretch/>
        </p:blipFill>
        <p:spPr>
          <a:xfrm>
            <a:off x="5283000" y="2651760"/>
            <a:ext cx="4063680" cy="4063680"/>
          </a:xfrm>
          <a:prstGeom prst="rect">
            <a:avLst/>
          </a:prstGeom>
          <a:ln w="0">
            <a:noFill/>
          </a:ln>
        </p:spPr>
      </p:pic>
      <p:pic>
        <p:nvPicPr>
          <p:cNvPr id="454" name="Google Shape;699;p9" descr="preencoded.png"/>
          <p:cNvPicPr/>
          <p:nvPr/>
        </p:nvPicPr>
        <p:blipFill>
          <a:blip r:embed="rId8"/>
          <a:stretch/>
        </p:blipFill>
        <p:spPr>
          <a:xfrm>
            <a:off x="5985000" y="5294160"/>
            <a:ext cx="331560" cy="414720"/>
          </a:xfrm>
          <a:prstGeom prst="rect">
            <a:avLst/>
          </a:prstGeom>
          <a:ln w="0">
            <a:noFill/>
          </a:ln>
        </p:spPr>
      </p:pic>
      <p:sp>
        <p:nvSpPr>
          <p:cNvPr id="455" name="Google Shape;700;p9"/>
          <p:cNvSpPr/>
          <p:nvPr/>
        </p:nvSpPr>
        <p:spPr>
          <a:xfrm>
            <a:off x="12373560" y="7515720"/>
            <a:ext cx="2256120" cy="62388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PlaceHolder 1"/>
          <p:cNvSpPr>
            <a:spLocks noGrp="1"/>
          </p:cNvSpPr>
          <p:nvPr>
            <p:ph type="sldNum" idx="19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8C6B409-1293-4513-B6B2-50D2013BB4C0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b="0" lang="en-US" sz="1900" spc="-1" strike="noStrike">
              <a:latin typeface="Times New Roman"/>
            </a:endParaRPr>
          </a:p>
        </p:txBody>
      </p:sp>
      <p:sp>
        <p:nvSpPr>
          <p:cNvPr id="457" name=""/>
          <p:cNvSpPr txBox="1"/>
          <p:nvPr/>
        </p:nvSpPr>
        <p:spPr>
          <a:xfrm>
            <a:off x="14173200" y="7712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D2A0786F-836B-4403-8AD8-3CD6BC8D4491}" type="slidenum">
              <a:rPr b="0" lang="en-US" sz="2400" spc="-1" strike="noStrike">
                <a:latin typeface="Times New Roman"/>
              </a:rPr>
              <a:t>6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LibreOffice/7.3.7.2$Linux_X86_64 LibreOffice_project/30$Build-2</Application>
  <AppVersion>15.0000</AppVersion>
  <Words>353</Words>
  <Paragraphs>93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2025-06-01T10:30:24Z</dcterms:created>
  <dc:creator>PptxGenJS</dc:creator>
  <dc:description/>
  <dc:language>en-US</dc:language>
  <cp:lastModifiedBy/>
  <dcterms:modified xsi:type="dcterms:W3CDTF">2025-06-01T22:25:26Z</dcterms:modified>
  <cp:revision>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Произвольный</vt:lpwstr>
  </property>
  <property fmtid="{D5CDD505-2E9C-101B-9397-08002B2CF9AE}" pid="4" name="Slides">
    <vt:i4>11</vt:i4>
  </property>
</Properties>
</file>